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9" r:id="rId3"/>
    <p:sldId id="273" r:id="rId4"/>
    <p:sldId id="269" r:id="rId5"/>
    <p:sldId id="270" r:id="rId6"/>
    <p:sldId id="271" r:id="rId7"/>
    <p:sldId id="272" r:id="rId8"/>
    <p:sldId id="267" r:id="rId9"/>
    <p:sldId id="262" r:id="rId10"/>
    <p:sldId id="263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C67"/>
    <a:srgbClr val="FBFBFB"/>
    <a:srgbClr val="F6F6F6"/>
    <a:srgbClr val="201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91531"/>
  </p:normalViewPr>
  <p:slideViewPr>
    <p:cSldViewPr snapToGrid="0" snapToObjects="1">
      <p:cViewPr>
        <p:scale>
          <a:sx n="86" d="100"/>
          <a:sy n="86" d="100"/>
        </p:scale>
        <p:origin x="159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27B76-5051-A44A-BC9A-586A50668DB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65C70-3A52-AD47-98D2-76DD4DBAD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65C70-3A52-AD47-98D2-76DD4DBAD8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00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info about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65C70-3A52-AD47-98D2-76DD4DBAD8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87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slide, Add problem statement/combine with objective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65C70-3A52-AD47-98D2-76DD4DBAD8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7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 in data and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65C70-3A52-AD47-98D2-76DD4DBAD8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72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 in data and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65C70-3A52-AD47-98D2-76DD4DBAD8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55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 in data and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65C70-3A52-AD47-98D2-76DD4DBAD8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61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 in data and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65C70-3A52-AD47-98D2-76DD4DBAD8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28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 best and worst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65C70-3A52-AD47-98D2-76DD4DBAD8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32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priority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65C70-3A52-AD47-98D2-76DD4DBAD8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93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with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665C70-3A52-AD47-98D2-76DD4DBAD8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E3F8-B077-DC4E-A9C0-8CBEEAA1A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D074F-D19C-0242-9248-3270BE2E3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44248-FB84-D04A-A382-605F2200A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28C85-6220-954A-B79C-1898AD919B77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696F9-F536-0E4B-BA72-3E22C942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CD8A-636F-A942-AAAF-2F51DDDF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1167-857B-3249-B11B-3B5154C5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0733-0904-7A4B-9856-81C5236CE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B8F6FD-5B60-3942-9460-43D7E4179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EF860-94AD-AF49-9AD7-B64DAB203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28C85-6220-954A-B79C-1898AD919B77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0378D-642F-EB4C-895B-1AC08247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DE274-14F6-AC43-8277-F275C5D24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1167-857B-3249-B11B-3B5154C5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1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858246-7A69-6546-B028-C2BC1F55D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270D0-C40E-2245-A0FF-A353F9DC2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30C5A-503E-1D48-829C-B1B7A9FB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28C85-6220-954A-B79C-1898AD919B77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9FE79-2E41-F44F-9FFD-CF299B562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C61FF-1AFD-C542-88BD-7522FF845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1167-857B-3249-B11B-3B5154C5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52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9930-F52C-3647-95F7-55A986D72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9CD83-C1D6-994F-B6A5-491BF90B2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F5F7B-7E0C-3D41-96D6-4202BBAB1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28C85-6220-954A-B79C-1898AD919B77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DA01C-3EF2-6948-9881-27527C964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21619-1974-894A-9F5B-1C8CA6B0B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1167-857B-3249-B11B-3B5154C5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1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6C12B-AB78-0744-A820-9FFC73B5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CFD59-3359-A241-88A2-F39708572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E580D-DC87-6541-BBF0-788C73D7A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28C85-6220-954A-B79C-1898AD919B77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7E485-27D6-444E-BA7D-C3571D9C7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36118-4C22-3740-8538-8EDFC29FA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1167-857B-3249-B11B-3B5154C5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3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AF1E4-6AB1-B941-81CB-C184A9958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22F0E-703D-BC42-9086-EA81EA706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9D7BC-F924-6D49-BD79-01F17B384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B9E27-94F5-664D-91F1-0310723DB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28C85-6220-954A-B79C-1898AD919B77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A10F7-B9ED-C243-94A8-A9360F198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CE14D-587D-6140-83D9-94F2EA65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1167-857B-3249-B11B-3B5154C5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2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8A701-F7B2-AF4A-B564-ADF247F6C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74DCE-54E8-804D-A883-63A7C28A1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D5F61-1089-854E-B39D-5D66A6853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6234E-5657-1842-968C-BB5A20BF66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606158-896C-F042-A588-A47EB1844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105251-A82F-EF47-9A75-BB76C48D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28C85-6220-954A-B79C-1898AD919B77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7235B-63EE-7347-9F9D-57BA460B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79DDC6-7E7B-D942-8107-DF48A778B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1167-857B-3249-B11B-3B5154C5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E8AF-8333-9646-86B2-5A934C70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20A78E-7B21-AA48-83D4-20060A215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28C85-6220-954A-B79C-1898AD919B77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2ECD4-B0CC-1648-BB76-7B89C93E8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A3A3DF-B87D-144C-A608-51CE3FA1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1167-857B-3249-B11B-3B5154C5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1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680141-3A36-494D-99C5-46210BACC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28C85-6220-954A-B79C-1898AD919B77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E0AA14-BA4D-7E47-A835-D4402A0AE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C1729-A928-F14B-9FB8-B5BCCA847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1167-857B-3249-B11B-3B5154C5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15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FC08-5742-564C-AE91-D21C98E97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AC904-18B4-A148-AC68-F3EA3F3D2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C9734-1B8C-E74D-B321-4B2CB1839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A737D-FD3B-7F49-BC23-7D190C838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28C85-6220-954A-B79C-1898AD919B77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E1A56-AEFC-C541-93F4-7FF0FDDD3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A1D1C-7328-8B46-9968-9182F9B2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1167-857B-3249-B11B-3B5154C5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59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21FB-371F-5348-A694-B63DC1E73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6799E9-633D-AD4E-B03B-A8412918F4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A6A90-08AB-AA40-9D9F-FEE621A31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2004B-1868-A449-B01D-3CF0CD82E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28C85-6220-954A-B79C-1898AD919B77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FC625-44B9-884E-8434-F599223DA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F1F02-C223-794D-976C-17545B4A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81167-857B-3249-B11B-3B5154C5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56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25CEA-051D-3340-A862-1C3AD9217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48EEE-6D1F-5E4B-95C4-3C58AC08A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BA9A4-31D1-3840-AA7E-CFC2AFC64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28C85-6220-954A-B79C-1898AD919B77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23FF-B8C2-8449-A1D4-4FBF31CC9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C5CDE-DFFC-424B-A8F1-6963A14E2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81167-857B-3249-B11B-3B5154C5F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tif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3.png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microsoft.com/office/2007/relationships/hdphoto" Target="../media/hdphoto6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1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microsoft.com/office/2007/relationships/hdphoto" Target="../media/hdphoto7.wdp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3.png"/><Relationship Id="rId5" Type="http://schemas.microsoft.com/office/2007/relationships/media" Target="../media/media3.wav"/><Relationship Id="rId10" Type="http://schemas.openxmlformats.org/officeDocument/2006/relationships/notesSlide" Target="../notesSlides/notesSlide7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7E93B9-706B-C644-AEF0-2863655D2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4" b="1040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F80124-1FC4-DE48-90C1-7ED05C54EBAB}"/>
              </a:ext>
            </a:extLst>
          </p:cNvPr>
          <p:cNvSpPr/>
          <p:nvPr/>
        </p:nvSpPr>
        <p:spPr>
          <a:xfrm>
            <a:off x="4974771" y="1315812"/>
            <a:ext cx="6325961" cy="2603046"/>
          </a:xfrm>
          <a:prstGeom prst="rect">
            <a:avLst/>
          </a:prstGeom>
          <a:solidFill>
            <a:srgbClr val="201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Franklin Gothic Medium" panose="020B0603020102020204" pitchFamily="34" charset="0"/>
              </a:rPr>
              <a:t>LET’S KARAOKE TOGETHER: </a:t>
            </a:r>
          </a:p>
          <a:p>
            <a:pPr algn="ctr"/>
            <a:r>
              <a:rPr lang="en-US" sz="3200" dirty="0">
                <a:latin typeface="Franklin Gothic Medium" panose="020B0603020102020204" pitchFamily="34" charset="0"/>
              </a:rPr>
              <a:t>A SINGING STYLE </a:t>
            </a:r>
          </a:p>
          <a:p>
            <a:pPr algn="ctr"/>
            <a:r>
              <a:rPr lang="en-US" sz="3200" dirty="0">
                <a:latin typeface="Franklin Gothic Medium" panose="020B0603020102020204" pitchFamily="34" charset="0"/>
              </a:rPr>
              <a:t>RECOMMENDATION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EC30B4-2392-BC49-9A10-97B08884B23C}"/>
              </a:ext>
            </a:extLst>
          </p:cNvPr>
          <p:cNvSpPr/>
          <p:nvPr/>
        </p:nvSpPr>
        <p:spPr>
          <a:xfrm>
            <a:off x="4974772" y="3918857"/>
            <a:ext cx="6325960" cy="739588"/>
          </a:xfrm>
          <a:prstGeom prst="rect">
            <a:avLst/>
          </a:prstGeom>
          <a:solidFill>
            <a:srgbClr val="8B0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CATHERINE MAGSINO</a:t>
            </a:r>
          </a:p>
        </p:txBody>
      </p:sp>
    </p:spTree>
    <p:extLst>
      <p:ext uri="{BB962C8B-B14F-4D97-AF65-F5344CB8AC3E}">
        <p14:creationId xmlns:p14="http://schemas.microsoft.com/office/powerpoint/2010/main" val="1054138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E2BE4B-F71D-8C4B-A27F-0B558E8F9B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B3C5B-F543-D148-8C61-BF46ED28A5E7}"/>
              </a:ext>
            </a:extLst>
          </p:cNvPr>
          <p:cNvSpPr txBox="1"/>
          <p:nvPr/>
        </p:nvSpPr>
        <p:spPr>
          <a:xfrm>
            <a:off x="315192" y="136298"/>
            <a:ext cx="7990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SignPainter HouseScript" panose="02000006070000020004" pitchFamily="2" charset="0"/>
              </a:rPr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34FD6E-6054-B14C-BE01-23BE4290D672}"/>
              </a:ext>
            </a:extLst>
          </p:cNvPr>
          <p:cNvSpPr/>
          <p:nvPr/>
        </p:nvSpPr>
        <p:spPr>
          <a:xfrm>
            <a:off x="0" y="5943600"/>
            <a:ext cx="12192000" cy="914399"/>
          </a:xfrm>
          <a:prstGeom prst="rect">
            <a:avLst/>
          </a:prstGeom>
          <a:solidFill>
            <a:srgbClr val="8B0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A4854-97A4-CB42-9BC9-6A18DCCD2831}"/>
              </a:ext>
            </a:extLst>
          </p:cNvPr>
          <p:cNvSpPr txBox="1"/>
          <p:nvPr/>
        </p:nvSpPr>
        <p:spPr>
          <a:xfrm>
            <a:off x="935438" y="1417767"/>
            <a:ext cx="100012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venir Light" panose="020B0402020203020204" pitchFamily="34" charset="77"/>
              </a:rPr>
              <a:t>With singer recommendations a user may: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latin typeface="Avenir Light" panose="020B0402020203020204" pitchFamily="34" charset="77"/>
              </a:rPr>
              <a:t>Explore singers with similar singing styles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latin typeface="Avenir Light" panose="020B0402020203020204" pitchFamily="34" charset="77"/>
              </a:rPr>
              <a:t>Choose to collaborate with the singer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>
                <a:latin typeface="Avenir Light" panose="020B0402020203020204" pitchFamily="34" charset="77"/>
              </a:rPr>
              <a:t>View other performances by the singer</a:t>
            </a:r>
          </a:p>
          <a:p>
            <a:pPr algn="ctr"/>
            <a:endParaRPr lang="en-US" sz="2400" dirty="0">
              <a:latin typeface="Avenir Light" panose="020B04020202030202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DFB4C-FE63-E640-8A1D-035514980529}"/>
              </a:ext>
            </a:extLst>
          </p:cNvPr>
          <p:cNvSpPr txBox="1"/>
          <p:nvPr/>
        </p:nvSpPr>
        <p:spPr>
          <a:xfrm>
            <a:off x="1005969" y="3892928"/>
            <a:ext cx="114027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latin typeface="Avenir Light" panose="020B0402020203020204" pitchFamily="34" charset="77"/>
              </a:defRPr>
            </a:lvl1pPr>
          </a:lstStyle>
          <a:p>
            <a:r>
              <a:rPr lang="en-US" dirty="0"/>
              <a:t>Future Work</a:t>
            </a:r>
          </a:p>
          <a:p>
            <a:r>
              <a:rPr lang="en-US" sz="3000" dirty="0"/>
              <a:t>Create a recommendation system for different singing styles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1DB185-8543-674B-A67B-662EDC60B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8571" y1="32286" x2="78571" y2="32286"/>
                        <a14:foregroundMark x1="91429" y1="12814" x2="91429" y2="12814"/>
                        <a14:foregroundMark x1="24048" y1="85804" x2="24048" y2="85804"/>
                        <a14:foregroundMark x1="61071" y1="47236" x2="61071" y2="47236"/>
                        <a14:backgroundMark x1="22024" y1="25628" x2="22024" y2="25628"/>
                        <a14:backgroundMark x1="80595" y1="69472" x2="80595" y2="69472"/>
                      </a14:backgroundRemoval>
                    </a14:imgEffect>
                  </a14:imgLayer>
                </a14:imgProps>
              </a:ext>
            </a:extLst>
          </a:blip>
          <a:srcRect l="8308" b="4724"/>
          <a:stretch/>
        </p:blipFill>
        <p:spPr>
          <a:xfrm rot="20893074">
            <a:off x="4393793" y="275310"/>
            <a:ext cx="680511" cy="67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38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0C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5B3C5B-F543-D148-8C61-BF46ED28A5E7}"/>
              </a:ext>
            </a:extLst>
          </p:cNvPr>
          <p:cNvSpPr txBox="1"/>
          <p:nvPr/>
        </p:nvSpPr>
        <p:spPr>
          <a:xfrm>
            <a:off x="-717621" y="2345453"/>
            <a:ext cx="7990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SignPainter HouseScript" panose="02000006070000020004" pitchFamily="2" charset="0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69583E-A7C7-E44D-88B9-2DB808CF1CD7}"/>
              </a:ext>
            </a:extLst>
          </p:cNvPr>
          <p:cNvSpPr txBox="1"/>
          <p:nvPr/>
        </p:nvSpPr>
        <p:spPr>
          <a:xfrm>
            <a:off x="6928337" y="2099231"/>
            <a:ext cx="96514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venir Light" panose="020B0402020203020204" pitchFamily="34" charset="77"/>
              </a:rPr>
              <a:t>CATHERINE MAGSINO</a:t>
            </a:r>
          </a:p>
          <a:p>
            <a:pPr>
              <a:lnSpc>
                <a:spcPct val="200000"/>
              </a:lnSpc>
            </a:pPr>
            <a:r>
              <a:rPr lang="en-US" sz="3200" dirty="0" err="1">
                <a:solidFill>
                  <a:schemeClr val="bg1"/>
                </a:solidFill>
                <a:latin typeface="Avenir Light" panose="020B0402020203020204" pitchFamily="34" charset="77"/>
              </a:rPr>
              <a:t>catherinekay@outlook.com</a:t>
            </a:r>
            <a:endParaRPr lang="en-US" sz="3200" dirty="0">
              <a:solidFill>
                <a:schemeClr val="bg1"/>
              </a:solidFill>
              <a:latin typeface="Avenir Light" panose="020B0402020203020204" pitchFamily="34" charset="77"/>
            </a:endParaRPr>
          </a:p>
          <a:p>
            <a:r>
              <a:rPr lang="en-US" sz="3200" dirty="0">
                <a:solidFill>
                  <a:schemeClr val="bg1"/>
                </a:solidFill>
                <a:latin typeface="Avenir Light" panose="020B0402020203020204" pitchFamily="34" charset="77"/>
              </a:rPr>
              <a:t>/in/</a:t>
            </a:r>
            <a:r>
              <a:rPr lang="en-US" sz="3200" dirty="0" err="1">
                <a:solidFill>
                  <a:schemeClr val="bg1"/>
                </a:solidFill>
                <a:latin typeface="Avenir Light" panose="020B0402020203020204" pitchFamily="34" charset="77"/>
              </a:rPr>
              <a:t>catherinemagsino</a:t>
            </a:r>
            <a:endParaRPr lang="en-US" sz="3200" dirty="0">
              <a:solidFill>
                <a:schemeClr val="bg1"/>
              </a:solidFill>
              <a:latin typeface="Avenir Light" panose="020B0402020203020204" pitchFamily="34" charset="77"/>
            </a:endParaRPr>
          </a:p>
          <a:p>
            <a:endParaRPr lang="en-US" sz="3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01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5B3C5B-F543-D148-8C61-BF46ED28A5E7}"/>
              </a:ext>
            </a:extLst>
          </p:cNvPr>
          <p:cNvSpPr txBox="1"/>
          <p:nvPr/>
        </p:nvSpPr>
        <p:spPr>
          <a:xfrm>
            <a:off x="4114798" y="2242457"/>
            <a:ext cx="7990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SignPainter HouseScript" panose="02000006070000020004" pitchFamily="2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236682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5B3C5B-F543-D148-8C61-BF46ED28A5E7}"/>
              </a:ext>
            </a:extLst>
          </p:cNvPr>
          <p:cNvSpPr txBox="1"/>
          <p:nvPr/>
        </p:nvSpPr>
        <p:spPr>
          <a:xfrm>
            <a:off x="309822" y="186145"/>
            <a:ext cx="117892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SignPainter HouseScript" panose="02000006070000020004" pitchFamily="2" charset="0"/>
              </a:rPr>
              <a:t>Bringing People Together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FA0ADD-448C-C54F-9317-34C7E6BDCFCB}"/>
              </a:ext>
            </a:extLst>
          </p:cNvPr>
          <p:cNvSpPr/>
          <p:nvPr/>
        </p:nvSpPr>
        <p:spPr>
          <a:xfrm>
            <a:off x="0" y="5943600"/>
            <a:ext cx="12192000" cy="914399"/>
          </a:xfrm>
          <a:prstGeom prst="rect">
            <a:avLst/>
          </a:prstGeom>
          <a:solidFill>
            <a:srgbClr val="8B0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AD3DA-798C-A041-B560-B77A2DE51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544" y="1976544"/>
            <a:ext cx="2848614" cy="1602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88DDC7-CC2C-2B40-B70F-0FFCE8EE4294}"/>
              </a:ext>
            </a:extLst>
          </p:cNvPr>
          <p:cNvSpPr txBox="1"/>
          <p:nvPr/>
        </p:nvSpPr>
        <p:spPr>
          <a:xfrm>
            <a:off x="6400722" y="2236095"/>
            <a:ext cx="29601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4000" dirty="0">
                <a:solidFill>
                  <a:srgbClr val="8B0C67"/>
                </a:solidFill>
                <a:latin typeface="Avenir Light" panose="020B0402020203020204" pitchFamily="34" charset="77"/>
              </a:rPr>
              <a:t>50 Million+</a:t>
            </a:r>
          </a:p>
          <a:p>
            <a:pPr algn="just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monthly active users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F75BAE-EFC3-2245-89DB-B744D523FAAC}"/>
              </a:ext>
            </a:extLst>
          </p:cNvPr>
          <p:cNvSpPr txBox="1"/>
          <p:nvPr/>
        </p:nvSpPr>
        <p:spPr>
          <a:xfrm>
            <a:off x="639402" y="4266587"/>
            <a:ext cx="10344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With millions of other users, how does a user choose who to collaborate with?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A12322-CDC9-A648-B344-5E8CCE1CF8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8571" y1="32286" x2="78571" y2="32286"/>
                        <a14:foregroundMark x1="91429" y1="12814" x2="91429" y2="12814"/>
                        <a14:foregroundMark x1="24048" y1="85804" x2="24048" y2="85804"/>
                        <a14:foregroundMark x1="61071" y1="47236" x2="61071" y2="47236"/>
                        <a14:backgroundMark x1="22024" y1="25628" x2="22024" y2="25628"/>
                        <a14:backgroundMark x1="80595" y1="69472" x2="80595" y2="69472"/>
                      </a14:backgroundRemoval>
                    </a14:imgEffect>
                  </a14:imgLayer>
                </a14:imgProps>
              </a:ext>
            </a:extLst>
          </a:blip>
          <a:srcRect l="8308" b="4724"/>
          <a:stretch/>
        </p:blipFill>
        <p:spPr>
          <a:xfrm rot="20893074">
            <a:off x="9147992" y="278707"/>
            <a:ext cx="680511" cy="67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3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FA0ADD-448C-C54F-9317-34C7E6BDCFCB}"/>
              </a:ext>
            </a:extLst>
          </p:cNvPr>
          <p:cNvSpPr/>
          <p:nvPr/>
        </p:nvSpPr>
        <p:spPr>
          <a:xfrm>
            <a:off x="0" y="5943600"/>
            <a:ext cx="12192000" cy="914399"/>
          </a:xfrm>
          <a:prstGeom prst="rect">
            <a:avLst/>
          </a:prstGeom>
          <a:solidFill>
            <a:srgbClr val="8B0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5FDEC-B3C3-8B43-B523-051027C2B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953" b="92109" l="8122" r="93232"/>
                    </a14:imgEffect>
                  </a14:imgLayer>
                </a14:imgProps>
              </a:ext>
            </a:extLst>
          </a:blip>
          <a:srcRect l="12637" t="24375" r="12335" b="9999"/>
          <a:stretch/>
        </p:blipFill>
        <p:spPr>
          <a:xfrm>
            <a:off x="9534209" y="1443038"/>
            <a:ext cx="2371725" cy="4500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BD683C-0785-5C4F-8B4A-A45F83CCDD6F}"/>
              </a:ext>
            </a:extLst>
          </p:cNvPr>
          <p:cNvSpPr txBox="1"/>
          <p:nvPr/>
        </p:nvSpPr>
        <p:spPr>
          <a:xfrm>
            <a:off x="289726" y="170822"/>
            <a:ext cx="11135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SignPainter HouseScript" panose="02000006070000020004" pitchFamily="2" charset="0"/>
              </a:rPr>
              <a:t>Will You Be My Smulemate?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26C299-B401-4948-A4A1-F70CD2A11448}"/>
              </a:ext>
            </a:extLst>
          </p:cNvPr>
          <p:cNvSpPr txBox="1"/>
          <p:nvPr/>
        </p:nvSpPr>
        <p:spPr>
          <a:xfrm>
            <a:off x="289726" y="2428776"/>
            <a:ext cx="92444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Objective: 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Create a recommendation system for other singers with similar singing styles.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2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E2BE4B-F71D-8C4B-A27F-0B558E8F9B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B3C5B-F543-D148-8C61-BF46ED28A5E7}"/>
              </a:ext>
            </a:extLst>
          </p:cNvPr>
          <p:cNvSpPr txBox="1"/>
          <p:nvPr/>
        </p:nvSpPr>
        <p:spPr>
          <a:xfrm>
            <a:off x="386861" y="159817"/>
            <a:ext cx="7990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SignPainter HouseScript" panose="02000006070000020004" pitchFamily="2" charset="0"/>
              </a:rPr>
              <a:t>Methodology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F25EFA-BB50-6B4C-A7AB-6E20296C8080}"/>
              </a:ext>
            </a:extLst>
          </p:cNvPr>
          <p:cNvSpPr/>
          <p:nvPr/>
        </p:nvSpPr>
        <p:spPr>
          <a:xfrm>
            <a:off x="0" y="5943600"/>
            <a:ext cx="12192000" cy="914399"/>
          </a:xfrm>
          <a:prstGeom prst="rect">
            <a:avLst/>
          </a:prstGeom>
          <a:solidFill>
            <a:srgbClr val="8B0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890BE60-1CAB-6548-9C0A-9BE656049771}"/>
              </a:ext>
            </a:extLst>
          </p:cNvPr>
          <p:cNvSpPr/>
          <p:nvPr/>
        </p:nvSpPr>
        <p:spPr>
          <a:xfrm>
            <a:off x="945921" y="3225520"/>
            <a:ext cx="10251446" cy="2421653"/>
          </a:xfrm>
          <a:prstGeom prst="roundRect">
            <a:avLst/>
          </a:prstGeom>
          <a:gradFill flip="none" rotWithShape="1">
            <a:gsLst>
              <a:gs pos="0">
                <a:srgbClr val="8B0C67">
                  <a:tint val="66000"/>
                  <a:satMod val="160000"/>
                </a:srgbClr>
              </a:gs>
              <a:gs pos="50000">
                <a:srgbClr val="8B0C67">
                  <a:tint val="44500"/>
                  <a:satMod val="160000"/>
                </a:srgbClr>
              </a:gs>
              <a:gs pos="100000">
                <a:srgbClr val="8B0C67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24A160-1786-BC47-A8EC-3B66A0B74C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143907"/>
              </p:ext>
            </p:extLst>
          </p:nvPr>
        </p:nvGraphicFramePr>
        <p:xfrm>
          <a:off x="1797733" y="3446065"/>
          <a:ext cx="9399634" cy="1980565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095122">
                  <a:extLst>
                    <a:ext uri="{9D8B030D-6E8A-4147-A177-3AD203B41FA5}">
                      <a16:colId xmlns:a16="http://schemas.microsoft.com/office/drawing/2014/main" val="769469737"/>
                    </a:ext>
                  </a:extLst>
                </a:gridCol>
                <a:gridCol w="7304512">
                  <a:extLst>
                    <a:ext uri="{9D8B030D-6E8A-4147-A177-3AD203B41FA5}">
                      <a16:colId xmlns:a16="http://schemas.microsoft.com/office/drawing/2014/main" val="1127687236"/>
                    </a:ext>
                  </a:extLst>
                </a:gridCol>
              </a:tblGrid>
              <a:tr h="396113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8B0C67"/>
                          </a:solidFill>
                          <a:latin typeface="Avenir Light" panose="020B0402020203020204" pitchFamily="34" charset="77"/>
                        </a:rPr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8B0C67"/>
                          </a:solidFill>
                          <a:latin typeface="Avenir Light" panose="020B0402020203020204" pitchFamily="34" charset="77"/>
                        </a:rPr>
                        <a:t>Stanford Digital Archive of Mobile Performances (DAMP)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410197"/>
                  </a:ext>
                </a:extLst>
              </a:tr>
              <a:tr h="396113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Light" panose="020B0402020203020204" pitchFamily="34" charset="77"/>
                        </a:rPr>
                        <a:t># Performances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Light" panose="020B0402020203020204" pitchFamily="34" charset="77"/>
                        </a:rPr>
                        <a:t>24,874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117682"/>
                  </a:ext>
                </a:extLst>
              </a:tr>
              <a:tr h="396113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Light" panose="020B0402020203020204" pitchFamily="34" charset="77"/>
                        </a:rPr>
                        <a:t># Songs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Light" panose="020B0402020203020204" pitchFamily="34" charset="77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20407"/>
                  </a:ext>
                </a:extLst>
              </a:tr>
              <a:tr h="396113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Light" panose="020B0402020203020204" pitchFamily="34" charset="77"/>
                        </a:rPr>
                        <a:t># Singers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Light" panose="020B0402020203020204" pitchFamily="34" charset="77"/>
                        </a:rPr>
                        <a:t>5,429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42300"/>
                  </a:ext>
                </a:extLst>
              </a:tr>
              <a:tr h="396113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Light" panose="020B0402020203020204" pitchFamily="34" charset="77"/>
                        </a:rPr>
                        <a:t>Clip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Light" panose="020B0402020203020204" pitchFamily="34" charset="77"/>
                        </a:rPr>
                        <a:t>6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608315"/>
                  </a:ext>
                </a:extLst>
              </a:tr>
            </a:tbl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E9F4124F-F6F4-CE4D-8A36-FBAA98F67C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8571" y1="32286" x2="78571" y2="32286"/>
                        <a14:foregroundMark x1="91429" y1="12814" x2="91429" y2="12814"/>
                        <a14:foregroundMark x1="24048" y1="85804" x2="24048" y2="85804"/>
                        <a14:foregroundMark x1="61071" y1="47236" x2="61071" y2="47236"/>
                        <a14:backgroundMark x1="22024" y1="25628" x2="22024" y2="25628"/>
                        <a14:backgroundMark x1="80595" y1="69472" x2="80595" y2="69472"/>
                      </a14:backgroundRemoval>
                    </a14:imgEffect>
                  </a14:imgLayer>
                </a14:imgProps>
              </a:ext>
            </a:extLst>
          </a:blip>
          <a:srcRect l="8308" b="4724"/>
          <a:stretch/>
        </p:blipFill>
        <p:spPr>
          <a:xfrm rot="20893074">
            <a:off x="5128653" y="289635"/>
            <a:ext cx="680511" cy="6700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35A5AF2-E13C-F846-B65B-0FDC8B597602}"/>
              </a:ext>
            </a:extLst>
          </p:cNvPr>
          <p:cNvSpPr txBox="1"/>
          <p:nvPr/>
        </p:nvSpPr>
        <p:spPr>
          <a:xfrm>
            <a:off x="386576" y="1723437"/>
            <a:ext cx="15637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Vocal 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Audio</a:t>
            </a:r>
          </a:p>
        </p:txBody>
      </p:sp>
    </p:spTree>
    <p:extLst>
      <p:ext uri="{BB962C8B-B14F-4D97-AF65-F5344CB8AC3E}">
        <p14:creationId xmlns:p14="http://schemas.microsoft.com/office/powerpoint/2010/main" val="835390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E2BE4B-F71D-8C4B-A27F-0B558E8F9B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F25EFA-BB50-6B4C-A7AB-6E20296C8080}"/>
              </a:ext>
            </a:extLst>
          </p:cNvPr>
          <p:cNvSpPr/>
          <p:nvPr/>
        </p:nvSpPr>
        <p:spPr>
          <a:xfrm>
            <a:off x="0" y="5943600"/>
            <a:ext cx="12192000" cy="914399"/>
          </a:xfrm>
          <a:prstGeom prst="rect">
            <a:avLst/>
          </a:prstGeom>
          <a:solidFill>
            <a:srgbClr val="8B0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A78A66F-1A35-274B-AE8A-9E6F3094734A}"/>
              </a:ext>
            </a:extLst>
          </p:cNvPr>
          <p:cNvSpPr/>
          <p:nvPr/>
        </p:nvSpPr>
        <p:spPr>
          <a:xfrm>
            <a:off x="945921" y="3225520"/>
            <a:ext cx="10251446" cy="2421653"/>
          </a:xfrm>
          <a:prstGeom prst="roundRect">
            <a:avLst/>
          </a:prstGeom>
          <a:gradFill flip="none" rotWithShape="1">
            <a:gsLst>
              <a:gs pos="0">
                <a:srgbClr val="8B0C67">
                  <a:tint val="66000"/>
                  <a:satMod val="160000"/>
                </a:srgbClr>
              </a:gs>
              <a:gs pos="50000">
                <a:srgbClr val="8B0C67">
                  <a:tint val="44500"/>
                  <a:satMod val="160000"/>
                </a:srgbClr>
              </a:gs>
              <a:gs pos="100000">
                <a:srgbClr val="8B0C67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47E3E5B-D177-4948-B0D1-87FF18160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443" y="3459982"/>
            <a:ext cx="2568272" cy="9809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7BD736C-FDD4-FB45-8239-6B6EF687F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519" y="4516075"/>
            <a:ext cx="1179087" cy="4790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CE240E-5917-1F40-B392-9E2D0928F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0694" y="4503103"/>
            <a:ext cx="1162033" cy="46542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0275F59-1386-634F-A54B-B02D48CB6F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2159" b="2999"/>
          <a:stretch/>
        </p:blipFill>
        <p:spPr>
          <a:xfrm>
            <a:off x="9173115" y="3681517"/>
            <a:ext cx="1179660" cy="55865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16102FF-AA7F-F847-BFC5-F6AF329C1FC6}"/>
              </a:ext>
            </a:extLst>
          </p:cNvPr>
          <p:cNvSpPr txBox="1"/>
          <p:nvPr/>
        </p:nvSpPr>
        <p:spPr>
          <a:xfrm>
            <a:off x="1410594" y="3620738"/>
            <a:ext cx="52425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Mel-Frequency Cepstral Coefficient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Extracted 12 Features for 6 seconds of audio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venir Light" panose="020B0402020203020204" pitchFamily="34" charset="77"/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12x216 matrix reshaped to 1x2592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6A4C58-0725-3746-96F2-F1B3A586803C}"/>
              </a:ext>
            </a:extLst>
          </p:cNvPr>
          <p:cNvSpPr txBox="1"/>
          <p:nvPr/>
        </p:nvSpPr>
        <p:spPr>
          <a:xfrm>
            <a:off x="386861" y="159817"/>
            <a:ext cx="7990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SignPainter HouseScript" panose="02000006070000020004" pitchFamily="2" charset="0"/>
              </a:rPr>
              <a:t>Methodology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D86603D-2FA6-4140-880C-8BCBC3E25B1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78571" y1="32286" x2="78571" y2="32286"/>
                        <a14:foregroundMark x1="91429" y1="12814" x2="91429" y2="12814"/>
                        <a14:foregroundMark x1="24048" y1="85804" x2="24048" y2="85804"/>
                        <a14:foregroundMark x1="61071" y1="47236" x2="61071" y2="47236"/>
                        <a14:backgroundMark x1="22024" y1="25628" x2="22024" y2="25628"/>
                        <a14:backgroundMark x1="80595" y1="69472" x2="80595" y2="69472"/>
                      </a14:backgroundRemoval>
                    </a14:imgEffect>
                  </a14:imgLayer>
                </a14:imgProps>
              </a:ext>
            </a:extLst>
          </a:blip>
          <a:srcRect l="8308" b="4724"/>
          <a:stretch/>
        </p:blipFill>
        <p:spPr>
          <a:xfrm rot="20893074">
            <a:off x="5128653" y="289635"/>
            <a:ext cx="680511" cy="67007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5643DF2-34F4-BA4E-82FD-E7C8E09F49DD}"/>
              </a:ext>
            </a:extLst>
          </p:cNvPr>
          <p:cNvSpPr txBox="1"/>
          <p:nvPr/>
        </p:nvSpPr>
        <p:spPr>
          <a:xfrm>
            <a:off x="386576" y="1723437"/>
            <a:ext cx="15637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Avenir Light" panose="020B0402020203020204" pitchFamily="34" charset="77"/>
              </a:rPr>
              <a:t>Vocal </a:t>
            </a:r>
          </a:p>
          <a:p>
            <a:pPr algn="ctr"/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Avenir Light" panose="020B0402020203020204" pitchFamily="34" charset="77"/>
              </a:rPr>
              <a:t>Audio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DC30C0-C71D-C742-BF7C-9CAC416A09B0}"/>
              </a:ext>
            </a:extLst>
          </p:cNvPr>
          <p:cNvSpPr txBox="1"/>
          <p:nvPr/>
        </p:nvSpPr>
        <p:spPr>
          <a:xfrm>
            <a:off x="2681267" y="2031213"/>
            <a:ext cx="1646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MFCC</a:t>
            </a:r>
          </a:p>
        </p:txBody>
      </p:sp>
      <p:sp>
        <p:nvSpPr>
          <p:cNvPr id="46" name="Chevron 45">
            <a:extLst>
              <a:ext uri="{FF2B5EF4-FFF2-40B4-BE49-F238E27FC236}">
                <a16:creationId xmlns:a16="http://schemas.microsoft.com/office/drawing/2014/main" id="{EC5BAF8F-2588-F540-AF9C-B0DE4E1B0F83}"/>
              </a:ext>
            </a:extLst>
          </p:cNvPr>
          <p:cNvSpPr/>
          <p:nvPr/>
        </p:nvSpPr>
        <p:spPr>
          <a:xfrm>
            <a:off x="1886284" y="1775556"/>
            <a:ext cx="699096" cy="1219200"/>
          </a:xfrm>
          <a:prstGeom prst="chevron">
            <a:avLst/>
          </a:prstGeom>
          <a:solidFill>
            <a:srgbClr val="8B0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740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E2BE4B-F71D-8C4B-A27F-0B558E8F9B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F25EFA-BB50-6B4C-A7AB-6E20296C8080}"/>
              </a:ext>
            </a:extLst>
          </p:cNvPr>
          <p:cNvSpPr/>
          <p:nvPr/>
        </p:nvSpPr>
        <p:spPr>
          <a:xfrm>
            <a:off x="0" y="5943600"/>
            <a:ext cx="12192000" cy="914399"/>
          </a:xfrm>
          <a:prstGeom prst="rect">
            <a:avLst/>
          </a:prstGeom>
          <a:solidFill>
            <a:srgbClr val="8B0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592FE93-679F-AE43-A745-6617273DF9FE}"/>
              </a:ext>
            </a:extLst>
          </p:cNvPr>
          <p:cNvSpPr/>
          <p:nvPr/>
        </p:nvSpPr>
        <p:spPr>
          <a:xfrm>
            <a:off x="945921" y="3225520"/>
            <a:ext cx="10251446" cy="2421653"/>
          </a:xfrm>
          <a:prstGeom prst="roundRect">
            <a:avLst/>
          </a:prstGeom>
          <a:gradFill flip="none" rotWithShape="1">
            <a:gsLst>
              <a:gs pos="0">
                <a:srgbClr val="8B0C67">
                  <a:tint val="66000"/>
                  <a:satMod val="160000"/>
                </a:srgbClr>
              </a:gs>
              <a:gs pos="50000">
                <a:srgbClr val="8B0C67">
                  <a:tint val="44500"/>
                  <a:satMod val="160000"/>
                </a:srgbClr>
              </a:gs>
              <a:gs pos="100000">
                <a:srgbClr val="8B0C67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6F3CA4D-6D41-B44A-AB7A-A190ED5E3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369" y="3826908"/>
            <a:ext cx="2568272" cy="9809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1E24E45-2F1D-CB4C-B908-D5E6A0C83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813" y="4008356"/>
            <a:ext cx="1082386" cy="58282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4F8804D-D763-4F49-A883-0C5FE860D1F7}"/>
              </a:ext>
            </a:extLst>
          </p:cNvPr>
          <p:cNvSpPr txBox="1"/>
          <p:nvPr/>
        </p:nvSpPr>
        <p:spPr>
          <a:xfrm>
            <a:off x="3068263" y="4008356"/>
            <a:ext cx="2330382" cy="967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Standard Scaler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0.0 to 1.0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98D4C1-C52E-0A46-91CE-85C2EB3BF5B7}"/>
              </a:ext>
            </a:extLst>
          </p:cNvPr>
          <p:cNvSpPr txBox="1"/>
          <p:nvPr/>
        </p:nvSpPr>
        <p:spPr>
          <a:xfrm>
            <a:off x="386861" y="159817"/>
            <a:ext cx="7990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SignPainter HouseScript" panose="02000006070000020004" pitchFamily="2" charset="0"/>
              </a:rPr>
              <a:t>Methodology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81668FE-2EDF-E443-A33B-6191B36342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78571" y1="32286" x2="78571" y2="32286"/>
                        <a14:foregroundMark x1="91429" y1="12814" x2="91429" y2="12814"/>
                        <a14:foregroundMark x1="24048" y1="85804" x2="24048" y2="85804"/>
                        <a14:foregroundMark x1="61071" y1="47236" x2="61071" y2="47236"/>
                        <a14:backgroundMark x1="22024" y1="25628" x2="22024" y2="25628"/>
                        <a14:backgroundMark x1="80595" y1="69472" x2="80595" y2="69472"/>
                      </a14:backgroundRemoval>
                    </a14:imgEffect>
                  </a14:imgLayer>
                </a14:imgProps>
              </a:ext>
            </a:extLst>
          </a:blip>
          <a:srcRect l="8308" b="4724"/>
          <a:stretch/>
        </p:blipFill>
        <p:spPr>
          <a:xfrm rot="20893074">
            <a:off x="5128653" y="289635"/>
            <a:ext cx="680511" cy="6700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E8267E9-E9D3-F846-B779-E2A004BD44C0}"/>
              </a:ext>
            </a:extLst>
          </p:cNvPr>
          <p:cNvSpPr txBox="1"/>
          <p:nvPr/>
        </p:nvSpPr>
        <p:spPr>
          <a:xfrm>
            <a:off x="386576" y="1723437"/>
            <a:ext cx="15637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Avenir Light" panose="020B0402020203020204" pitchFamily="34" charset="77"/>
              </a:rPr>
              <a:t>Vocal </a:t>
            </a:r>
          </a:p>
          <a:p>
            <a:pPr algn="ctr"/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Avenir Light" panose="020B0402020203020204" pitchFamily="34" charset="77"/>
              </a:rPr>
              <a:t>Audio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D6BC90-462C-1A41-B598-9000B705B056}"/>
              </a:ext>
            </a:extLst>
          </p:cNvPr>
          <p:cNvSpPr txBox="1"/>
          <p:nvPr/>
        </p:nvSpPr>
        <p:spPr>
          <a:xfrm>
            <a:off x="2681267" y="2031213"/>
            <a:ext cx="1646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Avenir Light" panose="020B0402020203020204" pitchFamily="34" charset="77"/>
              </a:rPr>
              <a:t>MFCC</a:t>
            </a: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9FF6B32B-810D-9242-B711-696FA01F9EB0}"/>
              </a:ext>
            </a:extLst>
          </p:cNvPr>
          <p:cNvSpPr/>
          <p:nvPr/>
        </p:nvSpPr>
        <p:spPr>
          <a:xfrm>
            <a:off x="4440357" y="1775556"/>
            <a:ext cx="699096" cy="1219200"/>
          </a:xfrm>
          <a:prstGeom prst="chevron">
            <a:avLst/>
          </a:prstGeom>
          <a:solidFill>
            <a:srgbClr val="8B0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D0A2E709-A8D4-B449-824A-B4E82DFA2C9A}"/>
              </a:ext>
            </a:extLst>
          </p:cNvPr>
          <p:cNvSpPr/>
          <p:nvPr/>
        </p:nvSpPr>
        <p:spPr>
          <a:xfrm>
            <a:off x="1886284" y="1775556"/>
            <a:ext cx="699096" cy="1219200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CE67F6-AA0F-C14C-A222-358DDC0719E1}"/>
              </a:ext>
            </a:extLst>
          </p:cNvPr>
          <p:cNvSpPr txBox="1"/>
          <p:nvPr/>
        </p:nvSpPr>
        <p:spPr>
          <a:xfrm>
            <a:off x="5178111" y="2031385"/>
            <a:ext cx="2514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Normalize</a:t>
            </a:r>
          </a:p>
        </p:txBody>
      </p:sp>
    </p:spTree>
    <p:extLst>
      <p:ext uri="{BB962C8B-B14F-4D97-AF65-F5344CB8AC3E}">
        <p14:creationId xmlns:p14="http://schemas.microsoft.com/office/powerpoint/2010/main" val="1972405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E2BE4B-F71D-8C4B-A27F-0B558E8F9B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F25EFA-BB50-6B4C-A7AB-6E20296C8080}"/>
              </a:ext>
            </a:extLst>
          </p:cNvPr>
          <p:cNvSpPr/>
          <p:nvPr/>
        </p:nvSpPr>
        <p:spPr>
          <a:xfrm>
            <a:off x="0" y="5943600"/>
            <a:ext cx="12192000" cy="914399"/>
          </a:xfrm>
          <a:prstGeom prst="rect">
            <a:avLst/>
          </a:prstGeom>
          <a:solidFill>
            <a:srgbClr val="8B0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9DD901-D6AD-A347-A29A-3D676EB54B88}"/>
              </a:ext>
            </a:extLst>
          </p:cNvPr>
          <p:cNvSpPr txBox="1"/>
          <p:nvPr/>
        </p:nvSpPr>
        <p:spPr>
          <a:xfrm>
            <a:off x="386576" y="1723437"/>
            <a:ext cx="15637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Avenir Light" panose="020B0402020203020204" pitchFamily="34" charset="77"/>
              </a:rPr>
              <a:t>Vocal </a:t>
            </a:r>
          </a:p>
          <a:p>
            <a:pPr algn="ctr"/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Avenir Light" panose="020B0402020203020204" pitchFamily="34" charset="77"/>
              </a:rPr>
              <a:t>Audio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101F3-CC49-2541-94C0-BBF058E173A8}"/>
              </a:ext>
            </a:extLst>
          </p:cNvPr>
          <p:cNvSpPr txBox="1"/>
          <p:nvPr/>
        </p:nvSpPr>
        <p:spPr>
          <a:xfrm>
            <a:off x="2681267" y="2031213"/>
            <a:ext cx="1646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Avenir Light" panose="020B0402020203020204" pitchFamily="34" charset="77"/>
              </a:rPr>
              <a:t>MFCC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69B1A4E9-13BD-D647-8396-6C9173EAB2AB}"/>
              </a:ext>
            </a:extLst>
          </p:cNvPr>
          <p:cNvSpPr/>
          <p:nvPr/>
        </p:nvSpPr>
        <p:spPr>
          <a:xfrm>
            <a:off x="4440357" y="1775556"/>
            <a:ext cx="699096" cy="1219200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4BFAB4C0-7387-C345-91B1-58DC4106DC25}"/>
              </a:ext>
            </a:extLst>
          </p:cNvPr>
          <p:cNvSpPr/>
          <p:nvPr/>
        </p:nvSpPr>
        <p:spPr>
          <a:xfrm>
            <a:off x="1886284" y="1775556"/>
            <a:ext cx="699096" cy="1219200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4B629-1711-CD4E-87A5-890CBE4DDA70}"/>
              </a:ext>
            </a:extLst>
          </p:cNvPr>
          <p:cNvSpPr txBox="1"/>
          <p:nvPr/>
        </p:nvSpPr>
        <p:spPr>
          <a:xfrm>
            <a:off x="8279395" y="1743724"/>
            <a:ext cx="35498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Dimensionality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Reduction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venir Light" panose="020B0402020203020204" pitchFamily="34" charset="77"/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7E0CF49D-E0C9-134D-9682-6E0D3306E47A}"/>
              </a:ext>
            </a:extLst>
          </p:cNvPr>
          <p:cNvSpPr/>
          <p:nvPr/>
        </p:nvSpPr>
        <p:spPr>
          <a:xfrm>
            <a:off x="7641581" y="1775556"/>
            <a:ext cx="699096" cy="1219200"/>
          </a:xfrm>
          <a:prstGeom prst="chevron">
            <a:avLst/>
          </a:prstGeom>
          <a:solidFill>
            <a:srgbClr val="8B0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9CE5D9-F361-E543-AC8A-EE24289C0064}"/>
              </a:ext>
            </a:extLst>
          </p:cNvPr>
          <p:cNvSpPr txBox="1"/>
          <p:nvPr/>
        </p:nvSpPr>
        <p:spPr>
          <a:xfrm>
            <a:off x="5178111" y="2031385"/>
            <a:ext cx="2514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Avenir Light" panose="020B0402020203020204" pitchFamily="34" charset="77"/>
              </a:rPr>
              <a:t>Normalize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D1FAB25-18EE-3246-8349-8798B7AAAB07}"/>
              </a:ext>
            </a:extLst>
          </p:cNvPr>
          <p:cNvSpPr/>
          <p:nvPr/>
        </p:nvSpPr>
        <p:spPr>
          <a:xfrm>
            <a:off x="945921" y="3225520"/>
            <a:ext cx="10251446" cy="2421653"/>
          </a:xfrm>
          <a:prstGeom prst="roundRect">
            <a:avLst/>
          </a:prstGeom>
          <a:gradFill flip="none" rotWithShape="1">
            <a:gsLst>
              <a:gs pos="0">
                <a:srgbClr val="8B0C67">
                  <a:tint val="66000"/>
                  <a:satMod val="160000"/>
                </a:srgbClr>
              </a:gs>
              <a:gs pos="50000">
                <a:srgbClr val="8B0C67">
                  <a:tint val="44500"/>
                  <a:satMod val="160000"/>
                </a:srgbClr>
              </a:gs>
              <a:gs pos="100000">
                <a:srgbClr val="8B0C67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D0D8525-E275-E642-9C87-0E207966C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870" y="4609549"/>
            <a:ext cx="2568272" cy="9809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0D0C379-E7EC-A148-B6DE-4CD662AC5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813" y="4008356"/>
            <a:ext cx="1082386" cy="58282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4832591-82CA-2F4F-BD67-E221D6AA1DBA}"/>
              </a:ext>
            </a:extLst>
          </p:cNvPr>
          <p:cNvSpPr txBox="1"/>
          <p:nvPr/>
        </p:nvSpPr>
        <p:spPr>
          <a:xfrm>
            <a:off x="2341262" y="3976849"/>
            <a:ext cx="4269117" cy="967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Principle Component Analysis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2592 to 1000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A93D0-34A1-7C4E-ADD3-7042BDB87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2641" y="4052765"/>
            <a:ext cx="1356800" cy="32563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D899C65-4464-7B4C-8A9C-BE2276F84AEF}"/>
              </a:ext>
            </a:extLst>
          </p:cNvPr>
          <p:cNvSpPr txBox="1"/>
          <p:nvPr/>
        </p:nvSpPr>
        <p:spPr>
          <a:xfrm>
            <a:off x="386861" y="159817"/>
            <a:ext cx="7990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SignPainter HouseScript" panose="02000006070000020004" pitchFamily="2" charset="0"/>
              </a:rPr>
              <a:t>Methodology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9203150-39CB-DB47-8B7E-0A5F174AA5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78571" y1="32286" x2="78571" y2="32286"/>
                        <a14:foregroundMark x1="91429" y1="12814" x2="91429" y2="12814"/>
                        <a14:foregroundMark x1="24048" y1="85804" x2="24048" y2="85804"/>
                        <a14:foregroundMark x1="61071" y1="47236" x2="61071" y2="47236"/>
                        <a14:backgroundMark x1="22024" y1="25628" x2="22024" y2="25628"/>
                        <a14:backgroundMark x1="80595" y1="69472" x2="80595" y2="69472"/>
                      </a14:backgroundRemoval>
                    </a14:imgEffect>
                  </a14:imgLayer>
                </a14:imgProps>
              </a:ext>
            </a:extLst>
          </a:blip>
          <a:srcRect l="8308" b="4724"/>
          <a:stretch/>
        </p:blipFill>
        <p:spPr>
          <a:xfrm rot="20893074">
            <a:off x="5128653" y="289635"/>
            <a:ext cx="680511" cy="67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22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E2BE4B-F71D-8C4B-A27F-0B558E8F9B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E4107B-F4D2-D146-83DC-03B7789CA01E}"/>
              </a:ext>
            </a:extLst>
          </p:cNvPr>
          <p:cNvSpPr/>
          <p:nvPr/>
        </p:nvSpPr>
        <p:spPr>
          <a:xfrm>
            <a:off x="0" y="5943600"/>
            <a:ext cx="12192000" cy="914399"/>
          </a:xfrm>
          <a:prstGeom prst="rect">
            <a:avLst/>
          </a:prstGeom>
          <a:solidFill>
            <a:srgbClr val="8B0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2DCEBEF6-0CC8-6743-9EDE-B29A28121642}"/>
              </a:ext>
            </a:extLst>
          </p:cNvPr>
          <p:cNvSpPr/>
          <p:nvPr/>
        </p:nvSpPr>
        <p:spPr>
          <a:xfrm>
            <a:off x="5620925" y="3313601"/>
            <a:ext cx="699096" cy="1219200"/>
          </a:xfrm>
          <a:prstGeom prst="chevron">
            <a:avLst/>
          </a:prstGeom>
          <a:solidFill>
            <a:srgbClr val="8B0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B3C5B-F543-D148-8C61-BF46ED28A5E7}"/>
              </a:ext>
            </a:extLst>
          </p:cNvPr>
          <p:cNvSpPr txBox="1"/>
          <p:nvPr/>
        </p:nvSpPr>
        <p:spPr>
          <a:xfrm>
            <a:off x="356715" y="40193"/>
            <a:ext cx="7990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SignPainter HouseScript" panose="02000006070000020004" pitchFamily="2" charset="0"/>
              </a:rPr>
              <a:t>Recommendations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EB24F9-599D-2040-AA82-613EFA6CB34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78571" y1="32286" x2="78571" y2="32286"/>
                        <a14:foregroundMark x1="91429" y1="12814" x2="91429" y2="12814"/>
                        <a14:foregroundMark x1="24048" y1="85804" x2="24048" y2="85804"/>
                        <a14:foregroundMark x1="61071" y1="47236" x2="61071" y2="47236"/>
                        <a14:backgroundMark x1="22024" y1="25628" x2="22024" y2="25628"/>
                        <a14:backgroundMark x1="80595" y1="69472" x2="80595" y2="69472"/>
                      </a14:backgroundRemoval>
                    </a14:imgEffect>
                  </a14:imgLayer>
                </a14:imgProps>
              </a:ext>
            </a:extLst>
          </a:blip>
          <a:srcRect l="8308" b="4724"/>
          <a:stretch/>
        </p:blipFill>
        <p:spPr>
          <a:xfrm rot="20893074">
            <a:off x="7078032" y="155713"/>
            <a:ext cx="680511" cy="67007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26088F0-721B-8F4F-A793-83039C3945AA}"/>
              </a:ext>
            </a:extLst>
          </p:cNvPr>
          <p:cNvSpPr/>
          <p:nvPr/>
        </p:nvSpPr>
        <p:spPr>
          <a:xfrm>
            <a:off x="6967592" y="2049595"/>
            <a:ext cx="4708593" cy="1105609"/>
          </a:xfrm>
          <a:prstGeom prst="roundRect">
            <a:avLst/>
          </a:prstGeom>
          <a:gradFill flip="none" rotWithShape="1">
            <a:gsLst>
              <a:gs pos="0">
                <a:srgbClr val="8B0C67">
                  <a:tint val="66000"/>
                  <a:satMod val="160000"/>
                </a:srgbClr>
              </a:gs>
              <a:gs pos="50000">
                <a:srgbClr val="8B0C67">
                  <a:tint val="44500"/>
                  <a:satMod val="160000"/>
                </a:srgbClr>
              </a:gs>
              <a:gs pos="100000">
                <a:srgbClr val="8B0C67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210F5DE-E8B6-F04D-9A2B-D2EC282FAB50}"/>
              </a:ext>
            </a:extLst>
          </p:cNvPr>
          <p:cNvSpPr/>
          <p:nvPr/>
        </p:nvSpPr>
        <p:spPr>
          <a:xfrm>
            <a:off x="462224" y="2913584"/>
            <a:ext cx="4667949" cy="2078988"/>
          </a:xfrm>
          <a:prstGeom prst="roundRect">
            <a:avLst/>
          </a:prstGeom>
          <a:gradFill flip="none" rotWithShape="1">
            <a:gsLst>
              <a:gs pos="0">
                <a:srgbClr val="8B0C67">
                  <a:tint val="66000"/>
                  <a:satMod val="160000"/>
                </a:srgbClr>
              </a:gs>
              <a:gs pos="50000">
                <a:srgbClr val="8B0C67">
                  <a:tint val="44500"/>
                  <a:satMod val="160000"/>
                </a:srgbClr>
              </a:gs>
              <a:gs pos="100000">
                <a:srgbClr val="8B0C67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User.wav">
            <a:hlinkClick r:id="" action="ppaction://media"/>
            <a:extLst>
              <a:ext uri="{FF2B5EF4-FFF2-40B4-BE49-F238E27FC236}">
                <a16:creationId xmlns:a16="http://schemas.microsoft.com/office/drawing/2014/main" id="{3057736B-2039-2044-A500-1AD4718FC7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934951" y="3546678"/>
            <a:ext cx="812800" cy="812800"/>
          </a:xfrm>
          <a:prstGeom prst="rect">
            <a:avLst/>
          </a:prstGeom>
        </p:spPr>
      </p:pic>
      <p:pic>
        <p:nvPicPr>
          <p:cNvPr id="13" name="Recommendation1.wav">
            <a:hlinkClick r:id="" action="ppaction://media"/>
            <a:extLst>
              <a:ext uri="{FF2B5EF4-FFF2-40B4-BE49-F238E27FC236}">
                <a16:creationId xmlns:a16="http://schemas.microsoft.com/office/drawing/2014/main" id="{6BC29710-9282-8C45-B286-3C7AA449482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197558" y="2195999"/>
            <a:ext cx="812800" cy="8128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05851A7-DC33-1846-9DF4-0A3ED7443D6A}"/>
              </a:ext>
            </a:extLst>
          </p:cNvPr>
          <p:cNvSpPr/>
          <p:nvPr/>
        </p:nvSpPr>
        <p:spPr>
          <a:xfrm>
            <a:off x="6967592" y="3267388"/>
            <a:ext cx="4708593" cy="1105609"/>
          </a:xfrm>
          <a:prstGeom prst="roundRect">
            <a:avLst/>
          </a:prstGeom>
          <a:gradFill flip="none" rotWithShape="1">
            <a:gsLst>
              <a:gs pos="0">
                <a:srgbClr val="8B0C67">
                  <a:tint val="66000"/>
                  <a:satMod val="160000"/>
                </a:srgbClr>
              </a:gs>
              <a:gs pos="50000">
                <a:srgbClr val="8B0C67">
                  <a:tint val="44500"/>
                  <a:satMod val="160000"/>
                </a:srgbClr>
              </a:gs>
              <a:gs pos="100000">
                <a:srgbClr val="8B0C67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9F53831-2064-EE49-AECB-60A0EF42CB5C}"/>
              </a:ext>
            </a:extLst>
          </p:cNvPr>
          <p:cNvSpPr/>
          <p:nvPr/>
        </p:nvSpPr>
        <p:spPr>
          <a:xfrm>
            <a:off x="6967591" y="4507307"/>
            <a:ext cx="4708594" cy="1105609"/>
          </a:xfrm>
          <a:prstGeom prst="roundRect">
            <a:avLst/>
          </a:prstGeom>
          <a:gradFill flip="none" rotWithShape="1">
            <a:gsLst>
              <a:gs pos="0">
                <a:srgbClr val="8B0C67">
                  <a:tint val="66000"/>
                  <a:satMod val="160000"/>
                </a:srgbClr>
              </a:gs>
              <a:gs pos="50000">
                <a:srgbClr val="8B0C67">
                  <a:tint val="44500"/>
                  <a:satMod val="160000"/>
                </a:srgbClr>
              </a:gs>
              <a:gs pos="100000">
                <a:srgbClr val="8B0C67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Recommendation2.wav">
            <a:hlinkClick r:id="" action="ppaction://media"/>
            <a:extLst>
              <a:ext uri="{FF2B5EF4-FFF2-40B4-BE49-F238E27FC236}">
                <a16:creationId xmlns:a16="http://schemas.microsoft.com/office/drawing/2014/main" id="{E80BEBD6-27F2-1542-87F7-DA7D64DB3A3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197558" y="3413792"/>
            <a:ext cx="812800" cy="812800"/>
          </a:xfrm>
          <a:prstGeom prst="rect">
            <a:avLst/>
          </a:prstGeom>
        </p:spPr>
      </p:pic>
      <p:pic>
        <p:nvPicPr>
          <p:cNvPr id="18" name="Recommendation3.wav">
            <a:hlinkClick r:id="" action="ppaction://media"/>
            <a:extLst>
              <a:ext uri="{FF2B5EF4-FFF2-40B4-BE49-F238E27FC236}">
                <a16:creationId xmlns:a16="http://schemas.microsoft.com/office/drawing/2014/main" id="{145C31A3-A5AF-1B4A-8771-27082649622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197558" y="4648309"/>
            <a:ext cx="812800" cy="812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983636-12EE-994D-821C-2BF73EAC2E8A}"/>
              </a:ext>
            </a:extLst>
          </p:cNvPr>
          <p:cNvSpPr txBox="1"/>
          <p:nvPr/>
        </p:nvSpPr>
        <p:spPr>
          <a:xfrm>
            <a:off x="628675" y="3251296"/>
            <a:ext cx="17860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B0C67"/>
                </a:solidFill>
                <a:latin typeface="Avenir Light" panose="020B0402020203020204" pitchFamily="34" charset="77"/>
              </a:rPr>
              <a:t>User 100562302</a:t>
            </a:r>
          </a:p>
          <a:p>
            <a:endParaRPr lang="en-US" dirty="0">
              <a:latin typeface="Avenir Light" panose="020B0402020203020204" pitchFamily="34" charset="77"/>
            </a:endParaRPr>
          </a:p>
          <a:p>
            <a:r>
              <a:rPr lang="en-US" dirty="0">
                <a:latin typeface="Avenir Light" panose="020B0402020203020204" pitchFamily="34" charset="77"/>
              </a:rPr>
              <a:t>Song: All of Me</a:t>
            </a:r>
          </a:p>
          <a:p>
            <a:r>
              <a:rPr lang="en-US" dirty="0">
                <a:latin typeface="Avenir Light" panose="020B0402020203020204" pitchFamily="34" charset="77"/>
              </a:rPr>
              <a:t>Gender: F</a:t>
            </a:r>
          </a:p>
          <a:p>
            <a:endParaRPr lang="en-US" dirty="0">
              <a:latin typeface="Avenir Light" panose="020B0402020203020204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31A5B6-ACEC-0E49-A232-B020FAC5E9C5}"/>
              </a:ext>
            </a:extLst>
          </p:cNvPr>
          <p:cNvSpPr txBox="1"/>
          <p:nvPr/>
        </p:nvSpPr>
        <p:spPr>
          <a:xfrm>
            <a:off x="7974037" y="2145724"/>
            <a:ext cx="16161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8B0C67"/>
                </a:solidFill>
                <a:latin typeface="Avenir Light" panose="020B0402020203020204" pitchFamily="34" charset="77"/>
              </a:rPr>
              <a:t>User 398623803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Song: All of Me</a:t>
            </a:r>
          </a:p>
          <a:p>
            <a:r>
              <a:rPr lang="en-US" sz="1600" dirty="0">
                <a:latin typeface="Avenir Light" panose="020B0402020203020204" pitchFamily="34" charset="77"/>
              </a:rPr>
              <a:t>Gender: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2BEF19-11A0-5843-B007-8E22BEC8D666}"/>
              </a:ext>
            </a:extLst>
          </p:cNvPr>
          <p:cNvSpPr txBox="1"/>
          <p:nvPr/>
        </p:nvSpPr>
        <p:spPr>
          <a:xfrm>
            <a:off x="9669668" y="2134103"/>
            <a:ext cx="16850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venir Light" panose="020B0402020203020204" pitchFamily="34" charset="77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Age: 28</a:t>
            </a:r>
          </a:p>
          <a:p>
            <a:r>
              <a:rPr lang="en-US" sz="1600" dirty="0">
                <a:latin typeface="Avenir Light" panose="020B0402020203020204" pitchFamily="34" charset="77"/>
              </a:rPr>
              <a:t>Country: France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105979-E7E7-F243-8903-3111BEDDDB82}"/>
              </a:ext>
            </a:extLst>
          </p:cNvPr>
          <p:cNvSpPr txBox="1"/>
          <p:nvPr/>
        </p:nvSpPr>
        <p:spPr>
          <a:xfrm>
            <a:off x="8017171" y="3346654"/>
            <a:ext cx="16161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8B0C67"/>
                </a:solidFill>
                <a:latin typeface="Avenir Light" panose="020B0402020203020204" pitchFamily="34" charset="77"/>
              </a:rPr>
              <a:t>User 746365434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Song: All of Me</a:t>
            </a:r>
          </a:p>
          <a:p>
            <a:r>
              <a:rPr lang="en-US" sz="1600" dirty="0">
                <a:latin typeface="Avenir Light" panose="020B0402020203020204" pitchFamily="34" charset="77"/>
              </a:rPr>
              <a:t>Gender: 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6DCF74-F544-ED48-BF32-ECF426AEEDB4}"/>
              </a:ext>
            </a:extLst>
          </p:cNvPr>
          <p:cNvSpPr txBox="1"/>
          <p:nvPr/>
        </p:nvSpPr>
        <p:spPr>
          <a:xfrm>
            <a:off x="9712802" y="3335033"/>
            <a:ext cx="13244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venir Light" panose="020B0402020203020204" pitchFamily="34" charset="77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Age: 29</a:t>
            </a:r>
          </a:p>
          <a:p>
            <a:r>
              <a:rPr lang="en-US" sz="1600" dirty="0">
                <a:latin typeface="Avenir Light" panose="020B0402020203020204" pitchFamily="34" charset="77"/>
              </a:rPr>
              <a:t>Country: US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04B7C0-26D5-9849-87B7-E3223B3FA903}"/>
              </a:ext>
            </a:extLst>
          </p:cNvPr>
          <p:cNvSpPr txBox="1"/>
          <p:nvPr/>
        </p:nvSpPr>
        <p:spPr>
          <a:xfrm>
            <a:off x="8011784" y="4581916"/>
            <a:ext cx="16161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8B0C67"/>
                </a:solidFill>
                <a:latin typeface="Avenir Light" panose="020B0402020203020204" pitchFamily="34" charset="77"/>
              </a:rPr>
              <a:t>User 94852496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Song: All of Me</a:t>
            </a:r>
          </a:p>
          <a:p>
            <a:r>
              <a:rPr lang="en-US" sz="1600" dirty="0">
                <a:latin typeface="Avenir Light" panose="020B0402020203020204" pitchFamily="34" charset="77"/>
              </a:rPr>
              <a:t>Gender: 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B31FB9-DA6D-6649-A8A6-131A41EC614D}"/>
              </a:ext>
            </a:extLst>
          </p:cNvPr>
          <p:cNvSpPr txBox="1"/>
          <p:nvPr/>
        </p:nvSpPr>
        <p:spPr>
          <a:xfrm>
            <a:off x="9707415" y="4570295"/>
            <a:ext cx="18453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Avenir Light" panose="020B0402020203020204" pitchFamily="34" charset="77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Avenir Light" panose="020B0402020203020204" pitchFamily="34" charset="77"/>
              </a:rPr>
              <a:t>Age: 26</a:t>
            </a:r>
          </a:p>
          <a:p>
            <a:r>
              <a:rPr lang="en-US" sz="1600" dirty="0">
                <a:latin typeface="Avenir Light" panose="020B0402020203020204" pitchFamily="34" charset="77"/>
              </a:rPr>
              <a:t>Country: Denmark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321A2E-991F-D143-8318-0941FB20B58B}"/>
              </a:ext>
            </a:extLst>
          </p:cNvPr>
          <p:cNvSpPr txBox="1"/>
          <p:nvPr/>
        </p:nvSpPr>
        <p:spPr>
          <a:xfrm>
            <a:off x="849084" y="1262745"/>
            <a:ext cx="9651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Light" panose="020B0402020203020204" pitchFamily="34" charset="77"/>
              </a:rPr>
              <a:t>Top 3 based on highest cosine similarity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B20AB7-0E28-D24E-9D25-B1D4055086E6}"/>
              </a:ext>
            </a:extLst>
          </p:cNvPr>
          <p:cNvSpPr txBox="1"/>
          <p:nvPr/>
        </p:nvSpPr>
        <p:spPr>
          <a:xfrm>
            <a:off x="2549797" y="3251296"/>
            <a:ext cx="1406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8B0C67"/>
              </a:solidFill>
              <a:latin typeface="Avenir Light" panose="020B0402020203020204" pitchFamily="34" charset="77"/>
            </a:endParaRPr>
          </a:p>
          <a:p>
            <a:endParaRPr lang="en-US" dirty="0">
              <a:latin typeface="Avenir Light" panose="020B0402020203020204" pitchFamily="34" charset="77"/>
            </a:endParaRPr>
          </a:p>
          <a:p>
            <a:r>
              <a:rPr lang="en-US" dirty="0">
                <a:latin typeface="Avenir Light" panose="020B0402020203020204" pitchFamily="34" charset="77"/>
              </a:rPr>
              <a:t>Age: 27</a:t>
            </a:r>
          </a:p>
          <a:p>
            <a:r>
              <a:rPr lang="en-US" dirty="0">
                <a:latin typeface="Avenir Light" panose="020B0402020203020204" pitchFamily="34" charset="77"/>
              </a:rPr>
              <a:t>Country: US</a:t>
            </a:r>
          </a:p>
        </p:txBody>
      </p:sp>
    </p:spTree>
    <p:extLst>
      <p:ext uri="{BB962C8B-B14F-4D97-AF65-F5344CB8AC3E}">
        <p14:creationId xmlns:p14="http://schemas.microsoft.com/office/powerpoint/2010/main" val="31331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60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E2BE4B-F71D-8C4B-A27F-0B558E8F9B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B3C5B-F543-D148-8C61-BF46ED28A5E7}"/>
              </a:ext>
            </a:extLst>
          </p:cNvPr>
          <p:cNvSpPr txBox="1"/>
          <p:nvPr/>
        </p:nvSpPr>
        <p:spPr>
          <a:xfrm>
            <a:off x="318408" y="86708"/>
            <a:ext cx="7990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SignPainter HouseScript" panose="02000006070000020004" pitchFamily="2" charset="0"/>
              </a:rPr>
              <a:t>Singing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672B0A-DBA6-634F-8D65-6AE4997E4BC0}"/>
              </a:ext>
            </a:extLst>
          </p:cNvPr>
          <p:cNvSpPr/>
          <p:nvPr/>
        </p:nvSpPr>
        <p:spPr>
          <a:xfrm>
            <a:off x="0" y="5943600"/>
            <a:ext cx="12192000" cy="914399"/>
          </a:xfrm>
          <a:prstGeom prst="rect">
            <a:avLst/>
          </a:prstGeom>
          <a:solidFill>
            <a:srgbClr val="8B0C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F54D85-7D89-CE43-AF58-D7492F32A844}"/>
              </a:ext>
            </a:extLst>
          </p:cNvPr>
          <p:cNvSpPr/>
          <p:nvPr/>
        </p:nvSpPr>
        <p:spPr>
          <a:xfrm>
            <a:off x="1757364" y="1743075"/>
            <a:ext cx="5915024" cy="3514726"/>
          </a:xfrm>
          <a:prstGeom prst="rect">
            <a:avLst/>
          </a:prstGeom>
          <a:gradFill flip="none" rotWithShape="1">
            <a:gsLst>
              <a:gs pos="0">
                <a:srgbClr val="8B0C67">
                  <a:tint val="66000"/>
                  <a:satMod val="160000"/>
                </a:srgbClr>
              </a:gs>
              <a:gs pos="50000">
                <a:srgbClr val="8B0C67">
                  <a:tint val="44500"/>
                  <a:satMod val="160000"/>
                </a:srgbClr>
              </a:gs>
              <a:gs pos="100000">
                <a:srgbClr val="8B0C67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 cluster graph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A88C5-4B4E-664F-9B11-702848090DA1}"/>
              </a:ext>
            </a:extLst>
          </p:cNvPr>
          <p:cNvSpPr txBox="1"/>
          <p:nvPr/>
        </p:nvSpPr>
        <p:spPr>
          <a:xfrm>
            <a:off x="8308523" y="1743075"/>
            <a:ext cx="34432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Light" panose="020B0402020203020204" pitchFamily="34" charset="77"/>
              </a:rPr>
              <a:t>K-Means Clustering</a:t>
            </a:r>
          </a:p>
          <a:p>
            <a:endParaRPr lang="en-US" sz="2400" dirty="0">
              <a:latin typeface="Avenir Light" panose="020B0402020203020204" pitchFamily="34" charset="77"/>
            </a:endParaRPr>
          </a:p>
          <a:p>
            <a:r>
              <a:rPr lang="en-US" sz="2400" dirty="0">
                <a:latin typeface="Avenir Light" panose="020B0402020203020204" pitchFamily="34" charset="77"/>
              </a:rPr>
              <a:t>Clusters: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venir Light" panose="020B0402020203020204" pitchFamily="34" charset="77"/>
              </a:rPr>
              <a:t>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E73511-27AB-CA40-A948-91AB4125B1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8571" y1="32286" x2="78571" y2="32286"/>
                        <a14:foregroundMark x1="91429" y1="12814" x2="91429" y2="12814"/>
                        <a14:foregroundMark x1="24048" y1="85804" x2="24048" y2="85804"/>
                        <a14:foregroundMark x1="61071" y1="47236" x2="61071" y2="47236"/>
                        <a14:backgroundMark x1="22024" y1="25628" x2="22024" y2="25628"/>
                        <a14:backgroundMark x1="80595" y1="69472" x2="80595" y2="69472"/>
                      </a14:backgroundRemoval>
                    </a14:imgEffect>
                  </a14:imgLayer>
                </a14:imgProps>
              </a:ext>
            </a:extLst>
          </a:blip>
          <a:srcRect l="8308" b="4724"/>
          <a:stretch/>
        </p:blipFill>
        <p:spPr>
          <a:xfrm rot="20893074">
            <a:off x="5843970" y="219462"/>
            <a:ext cx="680511" cy="67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9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4174</TotalTime>
  <Words>320</Words>
  <Application>Microsoft Macintosh PowerPoint</Application>
  <PresentationFormat>Widescreen</PresentationFormat>
  <Paragraphs>119</Paragraphs>
  <Slides>12</Slides>
  <Notes>10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Avenir Light</vt:lpstr>
      <vt:lpstr>Calibri</vt:lpstr>
      <vt:lpstr>Calibri Light</vt:lpstr>
      <vt:lpstr>Franklin Gothic Medium</vt:lpstr>
      <vt:lpstr>SignPainter HouseScript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88</cp:revision>
  <dcterms:created xsi:type="dcterms:W3CDTF">2019-12-05T00:22:34Z</dcterms:created>
  <dcterms:modified xsi:type="dcterms:W3CDTF">2019-12-07T21:56:37Z</dcterms:modified>
</cp:coreProperties>
</file>